
<file path=[Content_Types].xml><?xml version="1.0" encoding="utf-8"?>
<Types xmlns="http://schemas.openxmlformats.org/package/2006/content-types">
  <Default Extension="xml" ContentType="application/xml"/>
  <Default Extension="wmf" ContentType="image/x-wmf"/>
  <Default Extension="jpg" ContentType="image/jpeg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2" r:id="rId5"/>
    <p:sldId id="264" r:id="rId6"/>
    <p:sldId id="263" r:id="rId7"/>
    <p:sldId id="266" r:id="rId8"/>
    <p:sldId id="267" r:id="rId9"/>
    <p:sldId id="271" r:id="rId10"/>
    <p:sldId id="270" r:id="rId11"/>
    <p:sldId id="268" r:id="rId12"/>
    <p:sldId id="269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89FF"/>
    <a:srgbClr val="EFFF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99" autoAdjust="0"/>
    <p:restoredTop sz="94653"/>
  </p:normalViewPr>
  <p:slideViewPr>
    <p:cSldViewPr snapToGrid="0">
      <p:cViewPr varScale="1">
        <p:scale>
          <a:sx n="146" d="100"/>
          <a:sy n="146" d="100"/>
        </p:scale>
        <p:origin x="194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.wmf"/><Relationship Id="rId1" Type="http://schemas.openxmlformats.org/officeDocument/2006/relationships/vmlDrawing" Target="../drawings/vmlDrawing1.vml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개체 7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616790284"/>
              </p:ext>
            </p:extLst>
          </p:nvPr>
        </p:nvGraphicFramePr>
        <p:xfrm>
          <a:off x="-1454150" y="-936625"/>
          <a:ext cx="12141200" cy="8796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Image" r:id="rId3" imgW="13002840" imgH="9421920" progId="Photoshop.Image.15">
                  <p:embed/>
                </p:oleObj>
              </mc:Choice>
              <mc:Fallback>
                <p:oleObj name="Image" r:id="rId3" imgW="13002840" imgH="9421920" progId="Photoshop.Image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454150" y="-936625"/>
                        <a:ext cx="12141200" cy="8796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42070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ea typeface="나눔바른고딕" panose="020B0603020101020101" pitchFamily="50" charset="-127"/>
              </a:defRPr>
            </a:lvl1pPr>
            <a:lvl2pPr>
              <a:defRPr>
                <a:ea typeface="나눔바른고딕" panose="020B0603020101020101" pitchFamily="50" charset="-127"/>
              </a:defRPr>
            </a:lvl2pPr>
            <a:lvl3pPr>
              <a:defRPr>
                <a:ea typeface="나눔바른고딕" panose="020B0603020101020101" pitchFamily="50" charset="-127"/>
              </a:defRPr>
            </a:lvl3pPr>
            <a:lvl4pPr>
              <a:defRPr>
                <a:ea typeface="나눔바른고딕" panose="020B0603020101020101" pitchFamily="50" charset="-127"/>
              </a:defRPr>
            </a:lvl4pPr>
            <a:lvl5pPr>
              <a:defRPr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BA6EE08B-DA48-4F2F-9721-0971F0EA7628}" type="datetimeFigureOut">
              <a:rPr lang="ko-KR" altLang="en-US" smtClean="0"/>
              <a:pPr/>
              <a:t>2017. 11. 13.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5040EE6F-A3BC-4F48-9A58-28C39CB7C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5638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>
              <a:defRPr>
                <a:ea typeface="나눔바른고딕" panose="020B0603020101020101" pitchFamily="50" charset="-127"/>
              </a:defRPr>
            </a:lvl1pPr>
            <a:lvl2pPr>
              <a:defRPr>
                <a:ea typeface="나눔바른고딕" panose="020B0603020101020101" pitchFamily="50" charset="-127"/>
              </a:defRPr>
            </a:lvl2pPr>
            <a:lvl3pPr>
              <a:defRPr>
                <a:ea typeface="나눔바른고딕" panose="020B0603020101020101" pitchFamily="50" charset="-127"/>
              </a:defRPr>
            </a:lvl3pPr>
            <a:lvl4pPr>
              <a:defRPr>
                <a:ea typeface="나눔바른고딕" panose="020B0603020101020101" pitchFamily="50" charset="-127"/>
              </a:defRPr>
            </a:lvl4pPr>
            <a:lvl5pPr>
              <a:defRPr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BA6EE08B-DA48-4F2F-9721-0971F0EA7628}" type="datetimeFigureOut">
              <a:rPr lang="ko-KR" altLang="en-US" smtClean="0"/>
              <a:pPr/>
              <a:t>2017. 11. 13.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5040EE6F-A3BC-4F48-9A58-28C39CB7C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1712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6285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937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CONTENT"/>
          <p:cNvPicPr>
            <a:picLocks noGrp="1" noChangeAspect="1"/>
          </p:cNvPicPr>
          <p:nvPr isPhoto="1" userDrawn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720644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117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BA6EE08B-DA48-4F2F-9721-0971F0EA7628}" type="datetimeFigureOut">
              <a:rPr lang="ko-KR" altLang="en-US" smtClean="0"/>
              <a:pPr/>
              <a:t>2017. 11. 13.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5040EE6F-A3BC-4F48-9A58-28C39CB7C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3276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BA6EE08B-DA48-4F2F-9721-0971F0EA7628}" type="datetimeFigureOut">
              <a:rPr lang="ko-KR" altLang="en-US" smtClean="0"/>
              <a:pPr/>
              <a:t>2017. 11. 13.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5040EE6F-A3BC-4F48-9A58-28C39CB7C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3323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>
                <a:ea typeface="나눔바른고딕" panose="020B0603020101020101" pitchFamily="50" charset="-127"/>
              </a:defRPr>
            </a:lvl1pPr>
            <a:lvl2pPr>
              <a:defRPr sz="2800">
                <a:ea typeface="나눔바른고딕" panose="020B0603020101020101" pitchFamily="50" charset="-127"/>
              </a:defRPr>
            </a:lvl2pPr>
            <a:lvl3pPr>
              <a:defRPr sz="2400">
                <a:ea typeface="나눔바른고딕" panose="020B0603020101020101" pitchFamily="50" charset="-127"/>
              </a:defRPr>
            </a:lvl3pPr>
            <a:lvl4pPr>
              <a:defRPr sz="2000">
                <a:ea typeface="나눔바른고딕" panose="020B0603020101020101" pitchFamily="50" charset="-127"/>
              </a:defRPr>
            </a:lvl4pPr>
            <a:lvl5pPr>
              <a:defRPr sz="2000">
                <a:ea typeface="나눔바른고딕" panose="020B0603020101020101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ea typeface="나눔바른고딕" panose="020B0603020101020101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BA6EE08B-DA48-4F2F-9721-0971F0EA7628}" type="datetimeFigureOut">
              <a:rPr lang="ko-KR" altLang="en-US" smtClean="0"/>
              <a:pPr/>
              <a:t>2017. 11. 13.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5040EE6F-A3BC-4F48-9A58-28C39CB7C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4364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>
                <a:ea typeface="나눔바른고딕" panose="020B0603020101020101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ea typeface="나눔바른고딕" panose="020B0603020101020101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BA6EE08B-DA48-4F2F-9721-0971F0EA7628}" type="datetimeFigureOut">
              <a:rPr lang="ko-KR" altLang="en-US" smtClean="0"/>
              <a:pPr/>
              <a:t>2017. 11. 13.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나눔바른고딕" panose="020B0603020101020101" pitchFamily="50" charset="-127"/>
              </a:defRPr>
            </a:lvl1pPr>
          </a:lstStyle>
          <a:p>
            <a:fld id="{5040EE6F-A3BC-4F48-9A58-28C39CB7C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31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나눔바른고딕" panose="020B0603020101020101" pitchFamily="50" charset="-127"/>
              </a:defRPr>
            </a:lvl1pPr>
          </a:lstStyle>
          <a:p>
            <a:fld id="{BA6EE08B-DA48-4F2F-9721-0971F0EA7628}" type="datetimeFigureOut">
              <a:rPr lang="ko-KR" altLang="en-US" smtClean="0"/>
              <a:pPr/>
              <a:t>2017. 11. 13.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나눔바른고딕" panose="020B0603020101020101" pitchFamily="50" charset="-127"/>
              </a:defRPr>
            </a:lvl1pPr>
          </a:lstStyle>
          <a:p>
            <a:fld id="{5040EE6F-A3BC-4F48-9A58-28C39CB7C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4304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나눔바른고딕" panose="020B060302010102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나눔바른고딕" panose="020B060302010102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나눔바른고딕" panose="020B060302010102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나눔바른고딕" panose="020B060302010102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나눔바른고딕" panose="020B060302010102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나눔바른고딕" panose="020B060302010102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271453" y="2283129"/>
            <a:ext cx="6948264" cy="1814452"/>
          </a:xfrm>
          <a:prstGeom prst="rect">
            <a:avLst/>
          </a:prstGeom>
          <a:solidFill>
            <a:srgbClr val="0A89FF">
              <a:alpha val="68235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Date Placeholder 3"/>
          <p:cNvSpPr txBox="1">
            <a:spLocks/>
          </p:cNvSpPr>
          <p:nvPr/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764DE79-268F-4C1A-8933-263129D2AF90}" type="datetimeFigureOut">
              <a:rPr lang="en-US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/>
              <a:t>11/13/17</a:t>
            </a:fld>
            <a:endParaRPr 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Slide Number Placeholder 5"/>
          <p:cNvSpPr txBox="1">
            <a:spLocks/>
          </p:cNvSpPr>
          <p:nvPr/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/>
              <a:t>1</a:t>
            </a:fld>
            <a:endParaRPr 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1330626" y="2614618"/>
            <a:ext cx="7096860" cy="12965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6000" b="1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웹 </a:t>
            </a:r>
            <a:r>
              <a:rPr lang="ko-KR" altLang="en-US" sz="6000" b="1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기획에 </a:t>
            </a:r>
            <a:r>
              <a:rPr lang="ko-KR" altLang="en-US" sz="6000" b="1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관하여</a:t>
            </a:r>
            <a:r>
              <a:rPr lang="en-US" altLang="ko-KR" sz="6000" b="1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~</a:t>
            </a:r>
            <a:endParaRPr lang="da-DK" altLang="ko-KR" sz="6000" b="1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271453" y="2283129"/>
            <a:ext cx="694826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271453" y="4097581"/>
            <a:ext cx="6948264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593657" y="4163731"/>
            <a:ext cx="2589170" cy="13063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  <a:defRPr/>
            </a:pPr>
            <a:r>
              <a:rPr lang="ko-KR" altLang="en-US" sz="28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웹 </a:t>
            </a:r>
            <a:r>
              <a:rPr lang="ko-KR" altLang="en-US" sz="2800" b="1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기획</a:t>
            </a:r>
            <a:endParaRPr lang="en-US" altLang="ko-KR" sz="2800" b="1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  <a:defRPr/>
            </a:pPr>
            <a:r>
              <a:rPr lang="ko-KR" altLang="en-US" sz="2800" b="1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웹 프로세서</a:t>
            </a:r>
            <a:endParaRPr lang="da-DK" altLang="ko-KR" sz="28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447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902" y="1023678"/>
            <a:ext cx="5927835" cy="493627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902" y="1023678"/>
            <a:ext cx="5927835" cy="493627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902" y="1023678"/>
            <a:ext cx="5927835" cy="493627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902" y="1023678"/>
            <a:ext cx="5927835" cy="493627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902" y="1023678"/>
            <a:ext cx="5927835" cy="493627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902" y="1023678"/>
            <a:ext cx="5927835" cy="49362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902" y="1023678"/>
            <a:ext cx="5927835" cy="493627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902" y="1023678"/>
            <a:ext cx="5927835" cy="4936270"/>
          </a:xfrm>
          <a:prstGeom prst="rect">
            <a:avLst/>
          </a:prstGeom>
        </p:spPr>
      </p:pic>
      <p:sp>
        <p:nvSpPr>
          <p:cNvPr id="2" name="제목 1"/>
          <p:cNvSpPr txBox="1">
            <a:spLocks/>
          </p:cNvSpPr>
          <p:nvPr/>
        </p:nvSpPr>
        <p:spPr>
          <a:xfrm>
            <a:off x="342822" y="363452"/>
            <a:ext cx="5616624" cy="5037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아이디어 </a:t>
            </a:r>
            <a:r>
              <a:rPr lang="ko-KR" altLang="en-US" sz="3200" b="1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도출법</a:t>
            </a:r>
            <a:endParaRPr lang="da-DK" altLang="ko-KR" sz="32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2818" y="787346"/>
            <a:ext cx="6442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KJ </a:t>
            </a:r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방법</a:t>
            </a:r>
            <a:r>
              <a:rPr lang="en-US" altLang="ko-KR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423866" y="6079177"/>
            <a:ext cx="6442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자료출처</a:t>
            </a:r>
            <a:r>
              <a:rPr lang="en-US" altLang="ko-KR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</a:t>
            </a:r>
            <a:r>
              <a:rPr lang="ko-KR" altLang="en-US" sz="1400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네이버블로그</a:t>
            </a:r>
            <a:r>
              <a:rPr lang="en-US" altLang="ko-KR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_ </a:t>
            </a:r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하루</a:t>
            </a:r>
            <a:r>
              <a:rPr lang="en-US" altLang="ko-KR" sz="1400" dirty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  <a:r>
              <a:rPr lang="ko-KR" altLang="en-US" sz="1400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분연구소</a:t>
            </a:r>
            <a:endParaRPr lang="en-US" altLang="ko-KR" sz="1400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208689" y="2343807"/>
            <a:ext cx="7494873" cy="182025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아이디어모음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&gt;</a:t>
            </a:r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유사내용분류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&gt;</a:t>
            </a:r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유사그룹분류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&gt;</a:t>
            </a:r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차트화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400" b="1" dirty="0" err="1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브레인스토밍의</a:t>
            </a:r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 연장으로 봐도 좋다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.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8461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891580" y="2215273"/>
            <a:ext cx="5837261" cy="10324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48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웹 프로세스</a:t>
            </a:r>
            <a:endParaRPr lang="da-DK" altLang="ko-KR" sz="48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48888" y="3155424"/>
            <a:ext cx="47525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 smtClean="0">
                <a:solidFill>
                  <a:srgbClr val="00206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웹프로젝트</a:t>
            </a:r>
            <a:r>
              <a:rPr lang="ko-KR" altLang="en-US" sz="1400" b="1" dirty="0" smtClean="0">
                <a:solidFill>
                  <a:srgbClr val="00206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 프로세스</a:t>
            </a:r>
            <a:endParaRPr lang="da-DK" altLang="ko-KR" sz="1400" b="1" dirty="0" smtClean="0">
              <a:solidFill>
                <a:srgbClr val="002060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  <a:p>
            <a:r>
              <a:rPr lang="ko-KR" altLang="en-US" sz="14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홈페이지 리서치</a:t>
            </a:r>
          </a:p>
          <a:p>
            <a:r>
              <a:rPr lang="ko-KR" altLang="en-US" sz="14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조사</a:t>
            </a:r>
            <a:r>
              <a:rPr lang="en-US" altLang="ko-KR" sz="14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/ </a:t>
            </a:r>
            <a:r>
              <a:rPr lang="ko-KR" altLang="en-US" sz="14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분석과제</a:t>
            </a:r>
            <a:endParaRPr lang="ko-KR" altLang="en-US" sz="1400" b="1" dirty="0">
              <a:solidFill>
                <a:srgbClr val="002060"/>
              </a:solidFill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358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42822" y="363452"/>
            <a:ext cx="5616624" cy="5037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3200" b="1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웹프로젝트</a:t>
            </a:r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 프로세스</a:t>
            </a:r>
            <a:endParaRPr lang="da-DK" altLang="ko-KR" sz="32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2818" y="787346"/>
            <a:ext cx="6442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웹에대한</a:t>
            </a:r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간단한 정의</a:t>
            </a:r>
            <a:endParaRPr lang="en-US" altLang="ko-KR" sz="1400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25660" y="1156149"/>
            <a:ext cx="8003630" cy="714732"/>
            <a:chOff x="425660" y="1156149"/>
            <a:chExt cx="8003630" cy="714732"/>
          </a:xfrm>
        </p:grpSpPr>
        <p:grpSp>
          <p:nvGrpSpPr>
            <p:cNvPr id="5" name="그룹 4"/>
            <p:cNvGrpSpPr/>
            <p:nvPr/>
          </p:nvGrpSpPr>
          <p:grpSpPr>
            <a:xfrm>
              <a:off x="425660" y="1156149"/>
              <a:ext cx="2380602" cy="714732"/>
              <a:chOff x="620106" y="1234965"/>
              <a:chExt cx="2937645" cy="746269"/>
            </a:xfrm>
          </p:grpSpPr>
          <p:sp>
            <p:nvSpPr>
              <p:cNvPr id="29" name="모서리가 둥근 직사각형 28"/>
              <p:cNvSpPr/>
              <p:nvPr/>
            </p:nvSpPr>
            <p:spPr>
              <a:xfrm>
                <a:off x="620106" y="1234965"/>
                <a:ext cx="2937645" cy="548210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ea typeface="나눔바른고딕" panose="020B0603020101020101" pitchFamily="50" charset="-127"/>
                  </a:rPr>
                  <a:t>프로젝트 계획수립</a:t>
                </a:r>
                <a:endParaRPr lang="ko-KR" altLang="en-US" b="1" dirty="0">
                  <a:solidFill>
                    <a:schemeClr val="bg1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" name="이등변 삼각형 29"/>
              <p:cNvSpPr/>
              <p:nvPr/>
            </p:nvSpPr>
            <p:spPr>
              <a:xfrm rot="10800000">
                <a:off x="756739" y="1644106"/>
                <a:ext cx="550959" cy="337128"/>
              </a:xfrm>
              <a:prstGeom prst="triangl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1" name="그룹 10"/>
            <p:cNvGrpSpPr/>
            <p:nvPr/>
          </p:nvGrpSpPr>
          <p:grpSpPr>
            <a:xfrm>
              <a:off x="2659110" y="1187681"/>
              <a:ext cx="5770180" cy="477480"/>
              <a:chOff x="3528028" y="1125348"/>
              <a:chExt cx="4780400" cy="548210"/>
            </a:xfrm>
          </p:grpSpPr>
          <p:sp>
            <p:nvSpPr>
              <p:cNvPr id="63" name="모서리가 둥근 직사각형 62"/>
              <p:cNvSpPr/>
              <p:nvPr/>
            </p:nvSpPr>
            <p:spPr>
              <a:xfrm>
                <a:off x="3783720" y="1125348"/>
                <a:ext cx="4524708" cy="548210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업무분장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 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업무정의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 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환경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.</a:t>
                </a:r>
                <a:r>
                  <a:rPr lang="ko-KR" altLang="en-US" sz="1600" b="1" dirty="0" err="1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팀구축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산출물확정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스케줄정의</a:t>
                </a:r>
                <a:endParaRPr lang="ko-KR" altLang="en-US" sz="1600" b="1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" name="이등변 삼각형 63"/>
              <p:cNvSpPr/>
              <p:nvPr/>
            </p:nvSpPr>
            <p:spPr>
              <a:xfrm rot="16200000">
                <a:off x="3563459" y="1223982"/>
                <a:ext cx="266266" cy="337128"/>
              </a:xfrm>
              <a:prstGeom prst="triangl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4" name="그룹 3"/>
          <p:cNvGrpSpPr/>
          <p:nvPr/>
        </p:nvGrpSpPr>
        <p:grpSpPr>
          <a:xfrm>
            <a:off x="425660" y="1832311"/>
            <a:ext cx="8003630" cy="714732"/>
            <a:chOff x="425660" y="1832311"/>
            <a:chExt cx="8003630" cy="714732"/>
          </a:xfrm>
        </p:grpSpPr>
        <p:grpSp>
          <p:nvGrpSpPr>
            <p:cNvPr id="44" name="그룹 43"/>
            <p:cNvGrpSpPr/>
            <p:nvPr/>
          </p:nvGrpSpPr>
          <p:grpSpPr>
            <a:xfrm>
              <a:off x="425660" y="1832311"/>
              <a:ext cx="2380602" cy="714732"/>
              <a:chOff x="620106" y="1234965"/>
              <a:chExt cx="2937645" cy="746269"/>
            </a:xfrm>
          </p:grpSpPr>
          <p:sp>
            <p:nvSpPr>
              <p:cNvPr id="45" name="모서리가 둥근 직사각형 44"/>
              <p:cNvSpPr/>
              <p:nvPr/>
            </p:nvSpPr>
            <p:spPr>
              <a:xfrm>
                <a:off x="620106" y="1234965"/>
                <a:ext cx="2937645" cy="548210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ea typeface="나눔바른고딕" panose="020B0603020101020101" pitchFamily="50" charset="-127"/>
                  </a:rPr>
                  <a:t>분석</a:t>
                </a:r>
                <a:endParaRPr lang="ko-KR" altLang="en-US" b="1" dirty="0">
                  <a:solidFill>
                    <a:schemeClr val="bg1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" name="이등변 삼각형 45"/>
              <p:cNvSpPr/>
              <p:nvPr/>
            </p:nvSpPr>
            <p:spPr>
              <a:xfrm rot="10800000">
                <a:off x="756739" y="1644106"/>
                <a:ext cx="550959" cy="337128"/>
              </a:xfrm>
              <a:prstGeom prst="triangl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5" name="그룹 64"/>
            <p:cNvGrpSpPr/>
            <p:nvPr/>
          </p:nvGrpSpPr>
          <p:grpSpPr>
            <a:xfrm>
              <a:off x="2659110" y="1857193"/>
              <a:ext cx="5770180" cy="477480"/>
              <a:chOff x="3528028" y="1125348"/>
              <a:chExt cx="4780400" cy="548210"/>
            </a:xfrm>
          </p:grpSpPr>
          <p:sp>
            <p:nvSpPr>
              <p:cNvPr id="66" name="모서리가 둥근 직사각형 65"/>
              <p:cNvSpPr/>
              <p:nvPr/>
            </p:nvSpPr>
            <p:spPr>
              <a:xfrm>
                <a:off x="3783720" y="1125348"/>
                <a:ext cx="4524708" cy="548210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정보수집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</a:t>
                </a:r>
                <a:r>
                  <a:rPr lang="ko-KR" altLang="en-US" sz="1600" b="1" dirty="0" err="1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컨텐츠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환경요구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사용자요구 분석</a:t>
                </a:r>
                <a:endParaRPr lang="ko-KR" altLang="en-US" sz="1600" b="1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7" name="이등변 삼각형 66"/>
              <p:cNvSpPr/>
              <p:nvPr/>
            </p:nvSpPr>
            <p:spPr>
              <a:xfrm rot="16200000">
                <a:off x="3563459" y="1223982"/>
                <a:ext cx="266266" cy="337128"/>
              </a:xfrm>
              <a:prstGeom prst="triangl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6" name="그룹 5"/>
          <p:cNvGrpSpPr/>
          <p:nvPr/>
        </p:nvGrpSpPr>
        <p:grpSpPr>
          <a:xfrm>
            <a:off x="425660" y="2508473"/>
            <a:ext cx="8003630" cy="714732"/>
            <a:chOff x="425660" y="2508473"/>
            <a:chExt cx="8003630" cy="714732"/>
          </a:xfrm>
        </p:grpSpPr>
        <p:grpSp>
          <p:nvGrpSpPr>
            <p:cNvPr id="47" name="그룹 46"/>
            <p:cNvGrpSpPr/>
            <p:nvPr/>
          </p:nvGrpSpPr>
          <p:grpSpPr>
            <a:xfrm>
              <a:off x="425660" y="2508473"/>
              <a:ext cx="2380602" cy="714732"/>
              <a:chOff x="620106" y="1234965"/>
              <a:chExt cx="2937645" cy="746269"/>
            </a:xfrm>
          </p:grpSpPr>
          <p:sp>
            <p:nvSpPr>
              <p:cNvPr id="48" name="모서리가 둥근 직사각형 47"/>
              <p:cNvSpPr/>
              <p:nvPr/>
            </p:nvSpPr>
            <p:spPr>
              <a:xfrm>
                <a:off x="620106" y="1234965"/>
                <a:ext cx="2937645" cy="548210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 err="1" smtClean="0">
                    <a:solidFill>
                      <a:schemeClr val="bg1"/>
                    </a:solidFill>
                    <a:ea typeface="나눔바른고딕" panose="020B0603020101020101" pitchFamily="50" charset="-127"/>
                  </a:rPr>
                  <a:t>컨텐츠</a:t>
                </a:r>
                <a:r>
                  <a:rPr lang="ko-KR" altLang="en-US" b="1" dirty="0" smtClean="0">
                    <a:solidFill>
                      <a:schemeClr val="bg1"/>
                    </a:solidFill>
                    <a:ea typeface="나눔바른고딕" panose="020B0603020101020101" pitchFamily="50" charset="-127"/>
                  </a:rPr>
                  <a:t> 구성</a:t>
                </a:r>
                <a:endParaRPr lang="ko-KR" altLang="en-US" b="1" dirty="0">
                  <a:solidFill>
                    <a:schemeClr val="bg1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" name="이등변 삼각형 48"/>
              <p:cNvSpPr/>
              <p:nvPr/>
            </p:nvSpPr>
            <p:spPr>
              <a:xfrm rot="10800000">
                <a:off x="756739" y="1644106"/>
                <a:ext cx="550959" cy="337128"/>
              </a:xfrm>
              <a:prstGeom prst="triangl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8" name="그룹 67"/>
            <p:cNvGrpSpPr/>
            <p:nvPr/>
          </p:nvGrpSpPr>
          <p:grpSpPr>
            <a:xfrm>
              <a:off x="2659110" y="2526705"/>
              <a:ext cx="5770180" cy="477480"/>
              <a:chOff x="3528028" y="1125348"/>
              <a:chExt cx="4780400" cy="548210"/>
            </a:xfrm>
          </p:grpSpPr>
          <p:sp>
            <p:nvSpPr>
              <p:cNvPr id="69" name="모서리가 둥근 직사각형 68"/>
              <p:cNvSpPr/>
              <p:nvPr/>
            </p:nvSpPr>
            <p:spPr>
              <a:xfrm>
                <a:off x="3783720" y="1125348"/>
                <a:ext cx="4524708" cy="548210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 dirty="0" err="1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컨텐츠생산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.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설계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제작방향 결정</a:t>
                </a:r>
                <a:endParaRPr lang="ko-KR" altLang="en-US" sz="1600" b="1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0" name="이등변 삼각형 69"/>
              <p:cNvSpPr/>
              <p:nvPr/>
            </p:nvSpPr>
            <p:spPr>
              <a:xfrm rot="16200000">
                <a:off x="3563459" y="1223982"/>
                <a:ext cx="266266" cy="337128"/>
              </a:xfrm>
              <a:prstGeom prst="triangl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7" name="그룹 6"/>
          <p:cNvGrpSpPr/>
          <p:nvPr/>
        </p:nvGrpSpPr>
        <p:grpSpPr>
          <a:xfrm>
            <a:off x="425660" y="3184635"/>
            <a:ext cx="8003630" cy="714732"/>
            <a:chOff x="425660" y="3184635"/>
            <a:chExt cx="8003630" cy="714732"/>
          </a:xfrm>
        </p:grpSpPr>
        <p:grpSp>
          <p:nvGrpSpPr>
            <p:cNvPr id="50" name="그룹 49"/>
            <p:cNvGrpSpPr/>
            <p:nvPr/>
          </p:nvGrpSpPr>
          <p:grpSpPr>
            <a:xfrm>
              <a:off x="425660" y="3184635"/>
              <a:ext cx="2380602" cy="714732"/>
              <a:chOff x="620106" y="1234965"/>
              <a:chExt cx="2937645" cy="746269"/>
            </a:xfrm>
          </p:grpSpPr>
          <p:sp>
            <p:nvSpPr>
              <p:cNvPr id="51" name="모서리가 둥근 직사각형 50"/>
              <p:cNvSpPr/>
              <p:nvPr/>
            </p:nvSpPr>
            <p:spPr>
              <a:xfrm>
                <a:off x="620106" y="1234965"/>
                <a:ext cx="2937645" cy="548210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ea typeface="나눔바른고딕" panose="020B0603020101020101" pitchFamily="50" charset="-127"/>
                  </a:rPr>
                  <a:t>인포메이션 </a:t>
                </a:r>
                <a:r>
                  <a:rPr lang="ko-KR" altLang="en-US" b="1" dirty="0" err="1" smtClean="0">
                    <a:solidFill>
                      <a:schemeClr val="bg1"/>
                    </a:solidFill>
                    <a:ea typeface="나눔바른고딕" panose="020B0603020101020101" pitchFamily="50" charset="-127"/>
                  </a:rPr>
                  <a:t>아키텍쳐</a:t>
                </a:r>
                <a:endParaRPr lang="ko-KR" altLang="en-US" b="1" dirty="0">
                  <a:solidFill>
                    <a:schemeClr val="bg1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" name="이등변 삼각형 51"/>
              <p:cNvSpPr/>
              <p:nvPr/>
            </p:nvSpPr>
            <p:spPr>
              <a:xfrm rot="10800000">
                <a:off x="756739" y="1644106"/>
                <a:ext cx="550959" cy="337128"/>
              </a:xfrm>
              <a:prstGeom prst="triangl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71" name="그룹 70"/>
            <p:cNvGrpSpPr/>
            <p:nvPr/>
          </p:nvGrpSpPr>
          <p:grpSpPr>
            <a:xfrm>
              <a:off x="2659110" y="3196217"/>
              <a:ext cx="5770180" cy="477480"/>
              <a:chOff x="3528028" y="1125348"/>
              <a:chExt cx="4780400" cy="548210"/>
            </a:xfrm>
          </p:grpSpPr>
          <p:sp>
            <p:nvSpPr>
              <p:cNvPr id="72" name="모서리가 둥근 직사각형 71"/>
              <p:cNvSpPr/>
              <p:nvPr/>
            </p:nvSpPr>
            <p:spPr>
              <a:xfrm>
                <a:off x="3783720" y="1125348"/>
                <a:ext cx="4524708" cy="548210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구조화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 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화면설계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</a:t>
                </a:r>
                <a:r>
                  <a:rPr lang="ko-KR" altLang="en-US" sz="1600" b="1" dirty="0" err="1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네비게이션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</a:t>
                </a:r>
                <a:r>
                  <a:rPr lang="ko-KR" altLang="en-US" sz="1600" b="1" dirty="0" err="1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레이블링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/UI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설계</a:t>
                </a:r>
                <a:endParaRPr lang="ko-KR" altLang="en-US" sz="1600" b="1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3" name="이등변 삼각형 72"/>
              <p:cNvSpPr/>
              <p:nvPr/>
            </p:nvSpPr>
            <p:spPr>
              <a:xfrm rot="16200000">
                <a:off x="3563459" y="1223982"/>
                <a:ext cx="266266" cy="337128"/>
              </a:xfrm>
              <a:prstGeom prst="triangl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8" name="그룹 7"/>
          <p:cNvGrpSpPr/>
          <p:nvPr/>
        </p:nvGrpSpPr>
        <p:grpSpPr>
          <a:xfrm>
            <a:off x="425660" y="3860797"/>
            <a:ext cx="8003630" cy="714732"/>
            <a:chOff x="425660" y="3860797"/>
            <a:chExt cx="8003630" cy="714732"/>
          </a:xfrm>
        </p:grpSpPr>
        <p:grpSp>
          <p:nvGrpSpPr>
            <p:cNvPr id="53" name="그룹 52"/>
            <p:cNvGrpSpPr/>
            <p:nvPr/>
          </p:nvGrpSpPr>
          <p:grpSpPr>
            <a:xfrm>
              <a:off x="425660" y="3860797"/>
              <a:ext cx="2380602" cy="714732"/>
              <a:chOff x="620106" y="1234965"/>
              <a:chExt cx="2937645" cy="746269"/>
            </a:xfrm>
          </p:grpSpPr>
          <p:sp>
            <p:nvSpPr>
              <p:cNvPr id="54" name="모서리가 둥근 직사각형 53"/>
              <p:cNvSpPr/>
              <p:nvPr/>
            </p:nvSpPr>
            <p:spPr>
              <a:xfrm>
                <a:off x="620106" y="1234965"/>
                <a:ext cx="2937645" cy="548210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ea typeface="나눔바른고딕" panose="020B0603020101020101" pitchFamily="50" charset="-127"/>
                  </a:rPr>
                  <a:t>디자인</a:t>
                </a:r>
                <a:endParaRPr lang="ko-KR" altLang="en-US" b="1" dirty="0">
                  <a:solidFill>
                    <a:schemeClr val="bg1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" name="이등변 삼각형 54"/>
              <p:cNvSpPr/>
              <p:nvPr/>
            </p:nvSpPr>
            <p:spPr>
              <a:xfrm rot="10800000">
                <a:off x="756739" y="1644106"/>
                <a:ext cx="550959" cy="337128"/>
              </a:xfrm>
              <a:prstGeom prst="triangl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74" name="그룹 73"/>
            <p:cNvGrpSpPr/>
            <p:nvPr/>
          </p:nvGrpSpPr>
          <p:grpSpPr>
            <a:xfrm>
              <a:off x="2659110" y="3865729"/>
              <a:ext cx="5770180" cy="477480"/>
              <a:chOff x="3528028" y="1125348"/>
              <a:chExt cx="4780400" cy="548210"/>
            </a:xfrm>
          </p:grpSpPr>
          <p:sp>
            <p:nvSpPr>
              <p:cNvPr id="75" name="모서리가 둥근 직사각형 74"/>
              <p:cNvSpPr/>
              <p:nvPr/>
            </p:nvSpPr>
            <p:spPr>
              <a:xfrm>
                <a:off x="3783720" y="1125348"/>
                <a:ext cx="4524708" cy="548210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 dirty="0" err="1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컨셉설정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 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스타일확정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 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시안제작</a:t>
                </a:r>
                <a:r>
                  <a:rPr lang="en-US" altLang="ko-KR" sz="1600" b="1" dirty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 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템플릿제작</a:t>
                </a:r>
                <a:endParaRPr lang="ko-KR" altLang="en-US" sz="1600" b="1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6" name="이등변 삼각형 75"/>
              <p:cNvSpPr/>
              <p:nvPr/>
            </p:nvSpPr>
            <p:spPr>
              <a:xfrm rot="16200000">
                <a:off x="3563459" y="1223982"/>
                <a:ext cx="266266" cy="337128"/>
              </a:xfrm>
              <a:prstGeom prst="triangl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9" name="그룹 8"/>
          <p:cNvGrpSpPr/>
          <p:nvPr/>
        </p:nvGrpSpPr>
        <p:grpSpPr>
          <a:xfrm>
            <a:off x="425660" y="4535241"/>
            <a:ext cx="8003630" cy="716450"/>
            <a:chOff x="425660" y="4535241"/>
            <a:chExt cx="8003630" cy="716450"/>
          </a:xfrm>
        </p:grpSpPr>
        <p:grpSp>
          <p:nvGrpSpPr>
            <p:cNvPr id="56" name="그룹 55"/>
            <p:cNvGrpSpPr/>
            <p:nvPr/>
          </p:nvGrpSpPr>
          <p:grpSpPr>
            <a:xfrm>
              <a:off x="425660" y="4536959"/>
              <a:ext cx="2380602" cy="714732"/>
              <a:chOff x="620106" y="1234965"/>
              <a:chExt cx="2937645" cy="746269"/>
            </a:xfrm>
          </p:grpSpPr>
          <p:sp>
            <p:nvSpPr>
              <p:cNvPr id="57" name="모서리가 둥근 직사각형 56"/>
              <p:cNvSpPr/>
              <p:nvPr/>
            </p:nvSpPr>
            <p:spPr>
              <a:xfrm>
                <a:off x="620106" y="1234965"/>
                <a:ext cx="2937645" cy="548210"/>
              </a:xfrm>
              <a:prstGeom prst="round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ea typeface="나눔바른고딕" panose="020B0603020101020101" pitchFamily="50" charset="-127"/>
                  </a:rPr>
                  <a:t>개발</a:t>
                </a:r>
                <a:r>
                  <a:rPr lang="en-US" altLang="ko-KR" b="1" dirty="0" smtClean="0">
                    <a:solidFill>
                      <a:schemeClr val="bg1"/>
                    </a:solidFill>
                    <a:ea typeface="나눔바른고딕" panose="020B0603020101020101" pitchFamily="50" charset="-127"/>
                  </a:rPr>
                  <a:t>/</a:t>
                </a:r>
                <a:r>
                  <a:rPr lang="ko-KR" altLang="en-US" b="1" dirty="0" smtClean="0">
                    <a:solidFill>
                      <a:schemeClr val="bg1"/>
                    </a:solidFill>
                    <a:ea typeface="나눔바른고딕" panose="020B0603020101020101" pitchFamily="50" charset="-127"/>
                  </a:rPr>
                  <a:t>제작</a:t>
                </a:r>
                <a:endParaRPr lang="ko-KR" altLang="en-US" b="1" dirty="0">
                  <a:solidFill>
                    <a:schemeClr val="bg1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" name="이등변 삼각형 57"/>
              <p:cNvSpPr/>
              <p:nvPr/>
            </p:nvSpPr>
            <p:spPr>
              <a:xfrm rot="10800000">
                <a:off x="756739" y="1644106"/>
                <a:ext cx="550959" cy="337128"/>
              </a:xfrm>
              <a:prstGeom prst="triangl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77" name="그룹 76"/>
            <p:cNvGrpSpPr/>
            <p:nvPr/>
          </p:nvGrpSpPr>
          <p:grpSpPr>
            <a:xfrm>
              <a:off x="2659110" y="4535241"/>
              <a:ext cx="5770180" cy="477480"/>
              <a:chOff x="3528028" y="1125348"/>
              <a:chExt cx="4780400" cy="548210"/>
            </a:xfrm>
          </p:grpSpPr>
          <p:sp>
            <p:nvSpPr>
              <p:cNvPr id="78" name="모서리가 둥근 직사각형 77"/>
              <p:cNvSpPr/>
              <p:nvPr/>
            </p:nvSpPr>
            <p:spPr>
              <a:xfrm>
                <a:off x="3783720" y="1125348"/>
                <a:ext cx="4524708" cy="548210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화면디자인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 html.css/ 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이미지요소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 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프로그래밍</a:t>
                </a:r>
                <a:endParaRPr lang="ko-KR" altLang="en-US" sz="1600" b="1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9" name="이등변 삼각형 78"/>
              <p:cNvSpPr/>
              <p:nvPr/>
            </p:nvSpPr>
            <p:spPr>
              <a:xfrm rot="16200000">
                <a:off x="3563459" y="1223982"/>
                <a:ext cx="266266" cy="337128"/>
              </a:xfrm>
              <a:prstGeom prst="triangl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10" name="그룹 9"/>
          <p:cNvGrpSpPr/>
          <p:nvPr/>
        </p:nvGrpSpPr>
        <p:grpSpPr>
          <a:xfrm>
            <a:off x="425660" y="5204752"/>
            <a:ext cx="8003630" cy="525043"/>
            <a:chOff x="425660" y="5204752"/>
            <a:chExt cx="8003630" cy="525043"/>
          </a:xfrm>
        </p:grpSpPr>
        <p:sp>
          <p:nvSpPr>
            <p:cNvPr id="60" name="모서리가 둥근 직사각형 59"/>
            <p:cNvSpPr/>
            <p:nvPr/>
          </p:nvSpPr>
          <p:spPr>
            <a:xfrm>
              <a:off x="425660" y="5204752"/>
              <a:ext cx="2380602" cy="525043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테스트</a:t>
              </a:r>
              <a:r>
                <a:rPr lang="en-US" altLang="ko-KR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/</a:t>
              </a:r>
              <a:r>
                <a:rPr lang="ko-KR" altLang="en-US" b="1" dirty="0" err="1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런칭</a:t>
              </a:r>
              <a:endParaRPr lang="ko-KR" altLang="en-US" b="1" dirty="0">
                <a:solidFill>
                  <a:schemeClr val="bg1"/>
                </a:solidFill>
                <a:ea typeface="나눔바른고딕" panose="020B0603020101020101" pitchFamily="50" charset="-127"/>
              </a:endParaRPr>
            </a:p>
          </p:txBody>
        </p:sp>
        <p:grpSp>
          <p:nvGrpSpPr>
            <p:cNvPr id="80" name="그룹 79"/>
            <p:cNvGrpSpPr/>
            <p:nvPr/>
          </p:nvGrpSpPr>
          <p:grpSpPr>
            <a:xfrm>
              <a:off x="2659110" y="5204752"/>
              <a:ext cx="5770180" cy="477480"/>
              <a:chOff x="3528028" y="1125348"/>
              <a:chExt cx="4780400" cy="548210"/>
            </a:xfrm>
          </p:grpSpPr>
          <p:sp>
            <p:nvSpPr>
              <p:cNvPr id="81" name="모서리가 둥근 직사각형 80"/>
              <p:cNvSpPr/>
              <p:nvPr/>
            </p:nvSpPr>
            <p:spPr>
              <a:xfrm>
                <a:off x="3783720" y="1125348"/>
                <a:ext cx="4524708" cy="548210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파일럿 테스트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 </a:t>
                </a:r>
                <a:r>
                  <a:rPr lang="ko-KR" altLang="en-US" sz="1600" b="1" dirty="0" err="1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사이트런칭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 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사용자매뉴얼</a:t>
                </a:r>
                <a:r>
                  <a:rPr lang="en-US" altLang="ko-KR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/ </a:t>
                </a:r>
                <a:r>
                  <a:rPr lang="ko-KR" altLang="en-US" sz="1600" b="1" dirty="0" smtClean="0">
                    <a:solidFill>
                      <a:srgbClr val="002060"/>
                    </a:solidFill>
                    <a:ea typeface="나눔바른고딕" panose="020B0603020101020101" pitchFamily="50" charset="-127"/>
                  </a:rPr>
                  <a:t>평가 및 보완</a:t>
                </a:r>
                <a:endParaRPr lang="ko-KR" altLang="en-US" sz="1600" b="1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2" name="이등변 삼각형 81"/>
              <p:cNvSpPr/>
              <p:nvPr/>
            </p:nvSpPr>
            <p:spPr>
              <a:xfrm rot="16200000">
                <a:off x="3563459" y="1223982"/>
                <a:ext cx="266266" cy="337128"/>
              </a:xfrm>
              <a:prstGeom prst="triangl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dirty="0">
                  <a:solidFill>
                    <a:srgbClr val="002060"/>
                  </a:solidFill>
                  <a:ea typeface="나눔바른고딕" panose="020B060302010102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831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891580" y="2215273"/>
            <a:ext cx="5837261" cy="10324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48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기초 </a:t>
            </a:r>
            <a:r>
              <a:rPr lang="ko-KR" altLang="en-US" sz="48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과정</a:t>
            </a:r>
            <a:endParaRPr lang="en-US" altLang="ko-KR" sz="48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  <a:p>
            <a:pPr algn="l">
              <a:lnSpc>
                <a:spcPct val="80000"/>
              </a:lnSpc>
              <a:defRPr/>
            </a:pPr>
            <a:r>
              <a:rPr lang="ko-KR" altLang="en-US" sz="48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운영로드맵</a:t>
            </a:r>
            <a:endParaRPr lang="da-DK" altLang="ko-KR" sz="48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254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891580" y="2215273"/>
            <a:ext cx="5837261" cy="10324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48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웹 기획 </a:t>
            </a:r>
            <a:endParaRPr lang="da-DK" altLang="ko-KR" sz="48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48888" y="3155424"/>
            <a:ext cx="47525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웹에 대하여</a:t>
            </a:r>
            <a:endParaRPr lang="en-US" altLang="ko-KR" sz="1400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</a:t>
            </a:r>
            <a:r>
              <a:rPr lang="ko-KR" altLang="en-US" sz="1400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도출법</a:t>
            </a:r>
            <a:endParaRPr lang="en-US" altLang="ko-KR" sz="1400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좋은 웹사이트에서 작업</a:t>
            </a:r>
            <a:endParaRPr lang="en-US" altLang="ko-KR" sz="1400" dirty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3478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42822" y="363452"/>
            <a:ext cx="5616624" cy="5037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웹</a:t>
            </a:r>
            <a:r>
              <a:rPr lang="en-US" altLang="ko-KR" sz="32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?</a:t>
            </a:r>
            <a:endParaRPr lang="da-DK" altLang="ko-KR" sz="32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2818" y="787346"/>
            <a:ext cx="6442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웹에대한</a:t>
            </a:r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간단한 정의</a:t>
            </a:r>
            <a:endParaRPr lang="en-US" altLang="ko-KR" sz="1400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620111" y="1329555"/>
            <a:ext cx="2417380" cy="103526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정보전달 매체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620110" y="2564520"/>
            <a:ext cx="2417380" cy="103526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온라인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학습 시스템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620110" y="3799486"/>
            <a:ext cx="2417380" cy="103526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표현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/</a:t>
            </a:r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감상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205656" y="1329555"/>
            <a:ext cx="2417380" cy="103526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홍보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/ </a:t>
            </a:r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광고매체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3205655" y="2564520"/>
            <a:ext cx="2417380" cy="103526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유통 시스템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5785946" y="1329555"/>
            <a:ext cx="2417380" cy="103526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엔터테인먼트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400" b="1" dirty="0" err="1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컨텐츠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5785945" y="2564520"/>
            <a:ext cx="2417380" cy="103526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가상공간</a:t>
            </a:r>
            <a:endParaRPr lang="en-US" altLang="ko-KR" sz="2400" b="1" dirty="0" smtClean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커뮤니티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013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2" grpId="0" animBg="1"/>
      <p:bldP spid="13" grpId="0" animBg="1"/>
      <p:bldP spid="14" grpId="0" animBg="1"/>
      <p:bldP spid="16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42822" y="363452"/>
            <a:ext cx="5616624" cy="5037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좋은 웹사이트의 요건</a:t>
            </a:r>
            <a:endParaRPr lang="da-DK" altLang="ko-KR" sz="32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2818" y="787346"/>
            <a:ext cx="6442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웹에대한</a:t>
            </a:r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간단한 정의</a:t>
            </a:r>
            <a:endParaRPr lang="en-US" altLang="ko-KR" sz="1400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620111" y="1329555"/>
            <a:ext cx="2417380" cy="103526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ea typeface="나눔바른고딕" panose="020B0603020101020101" pitchFamily="50" charset="-127"/>
              </a:rPr>
              <a:t>사이트 유용성</a:t>
            </a:r>
            <a:endParaRPr lang="ko-KR" altLang="en-US" sz="2400" b="1" dirty="0">
              <a:solidFill>
                <a:schemeClr val="bg1"/>
              </a:solidFill>
              <a:ea typeface="나눔바른고딕" panose="020B0603020101020101" pitchFamily="50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620110" y="2564520"/>
            <a:ext cx="2417380" cy="103526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ea typeface="나눔바른고딕" panose="020B0603020101020101" pitchFamily="50" charset="-127"/>
              </a:rPr>
              <a:t>사이트 신뢰성</a:t>
            </a:r>
            <a:endParaRPr lang="ko-KR" altLang="en-US" sz="2400" b="1" dirty="0">
              <a:solidFill>
                <a:schemeClr val="bg1"/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620110" y="3799486"/>
            <a:ext cx="2417380" cy="103526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ea typeface="나눔바른고딕" panose="020B0603020101020101" pitchFamily="50" charset="-127"/>
              </a:rPr>
              <a:t>사용자</a:t>
            </a:r>
            <a:endParaRPr lang="en-US" altLang="ko-KR" sz="2400" b="1" dirty="0" smtClean="0">
              <a:solidFill>
                <a:schemeClr val="bg1"/>
              </a:solidFill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ea typeface="나눔바른고딕" panose="020B0603020101020101" pitchFamily="50" charset="-127"/>
              </a:rPr>
              <a:t>참여유도</a:t>
            </a:r>
            <a:endParaRPr lang="ko-KR" altLang="en-US" sz="2400" b="1" dirty="0">
              <a:solidFill>
                <a:schemeClr val="bg1"/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205656" y="1329555"/>
            <a:ext cx="2417380" cy="103526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ea typeface="나눔바른고딕" panose="020B0603020101020101" pitchFamily="50" charset="-127"/>
              </a:rPr>
              <a:t>양질의 </a:t>
            </a:r>
            <a:r>
              <a:rPr lang="ko-KR" altLang="en-US" sz="2400" b="1" dirty="0" err="1" smtClean="0">
                <a:solidFill>
                  <a:schemeClr val="bg1"/>
                </a:solidFill>
                <a:ea typeface="나눔바른고딕" panose="020B0603020101020101" pitchFamily="50" charset="-127"/>
              </a:rPr>
              <a:t>컨텐츠</a:t>
            </a:r>
            <a:endParaRPr lang="ko-KR" altLang="en-US" sz="2400" b="1" dirty="0">
              <a:solidFill>
                <a:schemeClr val="bg1"/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3205655" y="2564520"/>
            <a:ext cx="2417380" cy="103526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ea typeface="나눔바른고딕" panose="020B0603020101020101" pitchFamily="50" charset="-127"/>
              </a:rPr>
              <a:t>시각적 즐거움</a:t>
            </a:r>
            <a:endParaRPr lang="ko-KR" altLang="en-US" sz="2400" b="1" dirty="0">
              <a:solidFill>
                <a:schemeClr val="bg1"/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5785946" y="1329555"/>
            <a:ext cx="2417380" cy="103526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ea typeface="나눔바른고딕" panose="020B0603020101020101" pitchFamily="50" charset="-127"/>
              </a:rPr>
              <a:t>사용의 편의성</a:t>
            </a:r>
            <a:endParaRPr lang="ko-KR" altLang="en-US" sz="2400" b="1" dirty="0">
              <a:solidFill>
                <a:schemeClr val="bg1"/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5785945" y="2564520"/>
            <a:ext cx="2417380" cy="103526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err="1" smtClean="0">
                <a:solidFill>
                  <a:schemeClr val="bg1"/>
                </a:solidFill>
                <a:ea typeface="나눔바른고딕" panose="020B0603020101020101" pitchFamily="50" charset="-127"/>
              </a:rPr>
              <a:t>흥미성</a:t>
            </a:r>
            <a:endParaRPr lang="ko-KR" altLang="en-US" sz="2400" b="1" dirty="0">
              <a:solidFill>
                <a:schemeClr val="bg1"/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3205655" y="3799486"/>
            <a:ext cx="2417380" cy="103526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ea typeface="나눔바른고딕" panose="020B0603020101020101" pitchFamily="50" charset="-127"/>
              </a:rPr>
              <a:t>개인화</a:t>
            </a:r>
            <a:endParaRPr lang="ko-KR" altLang="en-US" sz="2400" b="1" dirty="0">
              <a:solidFill>
                <a:schemeClr val="bg1"/>
              </a:solidFill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548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42822" y="363452"/>
            <a:ext cx="5616624" cy="5037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기획 단계</a:t>
            </a:r>
            <a:endParaRPr lang="da-DK" altLang="ko-KR" sz="32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2822" y="782091"/>
            <a:ext cx="6442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웹에대한</a:t>
            </a:r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간단한 정의</a:t>
            </a:r>
            <a:endParaRPr lang="en-US" altLang="ko-KR" sz="1400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620110" y="3799486"/>
            <a:ext cx="2417380" cy="1035269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ea typeface="나눔바른고딕" panose="020B0603020101020101" pitchFamily="50" charset="-127"/>
              </a:rPr>
              <a:t>평가</a:t>
            </a:r>
            <a:endParaRPr lang="ko-KR" altLang="en-US" sz="2400" b="1" dirty="0">
              <a:solidFill>
                <a:schemeClr val="bg1"/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620110" y="2564520"/>
            <a:ext cx="2417380" cy="1422524"/>
            <a:chOff x="620110" y="2564520"/>
            <a:chExt cx="2417380" cy="142252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모서리가 둥근 직사각형 7"/>
            <p:cNvSpPr/>
            <p:nvPr/>
          </p:nvSpPr>
          <p:spPr>
            <a:xfrm>
              <a:off x="620110" y="2564520"/>
              <a:ext cx="2417380" cy="1035269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실행</a:t>
              </a:r>
              <a:endParaRPr lang="ko-KR" altLang="en-US" sz="2400" b="1" dirty="0">
                <a:solidFill>
                  <a:schemeClr val="bg1"/>
                </a:solidFill>
                <a:ea typeface="나눔바른고딕" panose="020B0603020101020101" pitchFamily="50" charset="-127"/>
              </a:endParaRPr>
            </a:p>
          </p:txBody>
        </p:sp>
        <p:sp>
          <p:nvSpPr>
            <p:cNvPr id="20" name="이등변 삼각형 19"/>
            <p:cNvSpPr/>
            <p:nvPr/>
          </p:nvSpPr>
          <p:spPr>
            <a:xfrm rot="10800000">
              <a:off x="1553320" y="3512079"/>
              <a:ext cx="550959" cy="474965"/>
            </a:xfrm>
            <a:prstGeom prst="triangl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나눔바른고딕" panose="020B0603020101020101" pitchFamily="50" charset="-127"/>
              </a:endParaRPr>
            </a:p>
          </p:txBody>
        </p:sp>
      </p:grpSp>
      <p:sp>
        <p:nvSpPr>
          <p:cNvPr id="25" name="모서리가 둥근 직사각형 24"/>
          <p:cNvSpPr/>
          <p:nvPr/>
        </p:nvSpPr>
        <p:spPr>
          <a:xfrm>
            <a:off x="3205656" y="3799485"/>
            <a:ext cx="4997670" cy="49924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거시적</a:t>
            </a:r>
            <a:r>
              <a:rPr lang="en-US" altLang="ko-KR" sz="20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: </a:t>
            </a:r>
            <a:r>
              <a:rPr lang="ko-KR" altLang="en-US" sz="20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새로운 영역을 개척</a:t>
            </a:r>
            <a:r>
              <a:rPr lang="en-US" altLang="ko-KR" sz="20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, </a:t>
            </a:r>
            <a:r>
              <a:rPr lang="ko-KR" altLang="en-US" sz="20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방향성</a:t>
            </a:r>
            <a:endParaRPr lang="ko-KR" altLang="en-US" sz="2000" b="1" dirty="0">
              <a:solidFill>
                <a:srgbClr val="002060"/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2750741" y="2564520"/>
            <a:ext cx="2872294" cy="1035269"/>
            <a:chOff x="2750741" y="2564520"/>
            <a:chExt cx="2872294" cy="103526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모서리가 둥근 직사각형 13"/>
            <p:cNvSpPr/>
            <p:nvPr/>
          </p:nvSpPr>
          <p:spPr>
            <a:xfrm>
              <a:off x="3205655" y="2564520"/>
              <a:ext cx="2417380" cy="1035269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계획수립</a:t>
              </a:r>
              <a:endParaRPr lang="ko-KR" altLang="en-US" sz="2400" b="1" dirty="0">
                <a:solidFill>
                  <a:schemeClr val="bg1"/>
                </a:solidFill>
                <a:ea typeface="나눔바른고딕" panose="020B0603020101020101" pitchFamily="50" charset="-127"/>
              </a:endParaRPr>
            </a:p>
          </p:txBody>
        </p:sp>
        <p:sp>
          <p:nvSpPr>
            <p:cNvPr id="18" name="이등변 삼각형 17"/>
            <p:cNvSpPr/>
            <p:nvPr/>
          </p:nvSpPr>
          <p:spPr>
            <a:xfrm rot="16200000">
              <a:off x="2712744" y="2844672"/>
              <a:ext cx="550959" cy="474965"/>
            </a:xfrm>
            <a:prstGeom prst="triangl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5385552" y="2564520"/>
            <a:ext cx="2817773" cy="1035269"/>
            <a:chOff x="5385552" y="2564520"/>
            <a:chExt cx="2817773" cy="103526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모서리가 둥근 직사각형 16"/>
            <p:cNvSpPr/>
            <p:nvPr/>
          </p:nvSpPr>
          <p:spPr>
            <a:xfrm>
              <a:off x="5785945" y="2564520"/>
              <a:ext cx="2417380" cy="1035269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해결방안</a:t>
              </a:r>
              <a:endParaRPr lang="ko-KR" altLang="en-US" sz="2400" b="1" dirty="0">
                <a:solidFill>
                  <a:schemeClr val="bg1"/>
                </a:solidFill>
                <a:ea typeface="나눔바른고딕" panose="020B0603020101020101" pitchFamily="50" charset="-127"/>
              </a:endParaRPr>
            </a:p>
          </p:txBody>
        </p:sp>
        <p:sp>
          <p:nvSpPr>
            <p:cNvPr id="19" name="이등변 삼각형 18"/>
            <p:cNvSpPr/>
            <p:nvPr/>
          </p:nvSpPr>
          <p:spPr>
            <a:xfrm rot="16200000">
              <a:off x="5347555" y="2844672"/>
              <a:ext cx="550959" cy="474965"/>
            </a:xfrm>
            <a:prstGeom prst="triangl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5785946" y="1329555"/>
            <a:ext cx="2417380" cy="1494488"/>
            <a:chOff x="5785946" y="1329555"/>
            <a:chExt cx="2417380" cy="14944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모서리가 둥근 직사각형 15"/>
            <p:cNvSpPr/>
            <p:nvPr/>
          </p:nvSpPr>
          <p:spPr>
            <a:xfrm>
              <a:off x="5785946" y="1329555"/>
              <a:ext cx="2417380" cy="1035269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목표 설정</a:t>
              </a:r>
              <a:endParaRPr lang="ko-KR" altLang="en-US" sz="2400" b="1" dirty="0">
                <a:solidFill>
                  <a:schemeClr val="bg1"/>
                </a:solidFill>
                <a:ea typeface="나눔바른고딕" panose="020B0603020101020101" pitchFamily="50" charset="-127"/>
              </a:endParaRPr>
            </a:p>
          </p:txBody>
        </p:sp>
        <p:sp>
          <p:nvSpPr>
            <p:cNvPr id="21" name="이등변 삼각형 20"/>
            <p:cNvSpPr/>
            <p:nvPr/>
          </p:nvSpPr>
          <p:spPr>
            <a:xfrm rot="10800000">
              <a:off x="6785425" y="2349078"/>
              <a:ext cx="550959" cy="474965"/>
            </a:xfrm>
            <a:prstGeom prst="triangl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3205656" y="1329555"/>
            <a:ext cx="2817771" cy="1035269"/>
            <a:chOff x="3205656" y="1329555"/>
            <a:chExt cx="2817771" cy="103526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모서리가 둥근 직사각형 12"/>
            <p:cNvSpPr/>
            <p:nvPr/>
          </p:nvSpPr>
          <p:spPr>
            <a:xfrm>
              <a:off x="3205656" y="1329555"/>
              <a:ext cx="2417380" cy="1035269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문제 분석</a:t>
              </a:r>
              <a:endParaRPr lang="ko-KR" altLang="en-US" sz="2400" b="1" dirty="0">
                <a:solidFill>
                  <a:schemeClr val="bg1"/>
                </a:solidFill>
                <a:ea typeface="나눔바른고딕" panose="020B0603020101020101" pitchFamily="50" charset="-127"/>
              </a:endParaRPr>
            </a:p>
          </p:txBody>
        </p:sp>
        <p:sp>
          <p:nvSpPr>
            <p:cNvPr id="15" name="이등변 삼각형 14"/>
            <p:cNvSpPr/>
            <p:nvPr/>
          </p:nvSpPr>
          <p:spPr>
            <a:xfrm rot="5400000">
              <a:off x="5510465" y="1592339"/>
              <a:ext cx="550959" cy="474965"/>
            </a:xfrm>
            <a:prstGeom prst="triangl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620111" y="1329555"/>
            <a:ext cx="2768505" cy="1035269"/>
            <a:chOff x="620111" y="1329555"/>
            <a:chExt cx="2768505" cy="103526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모서리가 둥근 직사각형 3"/>
            <p:cNvSpPr/>
            <p:nvPr/>
          </p:nvSpPr>
          <p:spPr>
            <a:xfrm>
              <a:off x="620111" y="1329555"/>
              <a:ext cx="2417380" cy="1035269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문제의 파악</a:t>
              </a:r>
              <a:endParaRPr lang="ko-KR" altLang="en-US" sz="2400" b="1" dirty="0">
                <a:solidFill>
                  <a:schemeClr val="bg1"/>
                </a:solidFill>
                <a:ea typeface="나눔바른고딕" panose="020B0603020101020101" pitchFamily="50" charset="-127"/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 rot="5400000">
              <a:off x="2875654" y="1592339"/>
              <a:ext cx="550959" cy="474965"/>
            </a:xfrm>
            <a:prstGeom prst="triangl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나눔바른고딕" panose="020B0603020101020101" pitchFamily="50" charset="-127"/>
              </a:endParaRPr>
            </a:p>
          </p:txBody>
        </p:sp>
      </p:grpSp>
      <p:sp>
        <p:nvSpPr>
          <p:cNvPr id="26" name="모서리가 둥근 직사각형 25"/>
          <p:cNvSpPr/>
          <p:nvPr/>
        </p:nvSpPr>
        <p:spPr>
          <a:xfrm>
            <a:off x="3205656" y="4335507"/>
            <a:ext cx="4997670" cy="49924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미시적</a:t>
            </a:r>
            <a:r>
              <a:rPr lang="en-US" altLang="ko-KR" sz="20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: </a:t>
            </a:r>
            <a:r>
              <a:rPr lang="ko-KR" altLang="en-US" sz="20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사이트 구조 설계 등 </a:t>
            </a:r>
            <a:r>
              <a:rPr lang="ko-KR" altLang="en-US" sz="2000" b="1" dirty="0" err="1" smtClean="0">
                <a:solidFill>
                  <a:srgbClr val="002060"/>
                </a:solidFill>
                <a:ea typeface="나눔바른고딕" panose="020B0603020101020101" pitchFamily="50" charset="-127"/>
              </a:rPr>
              <a:t>구체적업무</a:t>
            </a:r>
            <a:endParaRPr lang="ko-KR" altLang="en-US" sz="2000" b="1" dirty="0">
              <a:solidFill>
                <a:srgbClr val="002060"/>
              </a:solidFill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6050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5" grpId="0" animBg="1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42822" y="363452"/>
            <a:ext cx="5616624" cy="5037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성공적 </a:t>
            </a:r>
            <a:r>
              <a:rPr lang="ko-KR" altLang="en-US" sz="3200" b="1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웹기획</a:t>
            </a:r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 및 디자인</a:t>
            </a:r>
            <a:endParaRPr lang="da-DK" altLang="ko-KR" sz="32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2818" y="787346"/>
            <a:ext cx="6442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웹에대한</a:t>
            </a:r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간단한 정의</a:t>
            </a:r>
            <a:endParaRPr lang="en-US" altLang="ko-KR" sz="1400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467710" y="3964060"/>
            <a:ext cx="3463160" cy="734867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ea typeface="나눔바른고딕" panose="020B0603020101020101" pitchFamily="50" charset="-127"/>
              </a:rPr>
              <a:t>실행 가능한 범위</a:t>
            </a:r>
            <a:endParaRPr lang="ko-KR" altLang="en-US" sz="2000" b="1" dirty="0">
              <a:solidFill>
                <a:schemeClr val="bg1"/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467710" y="3062056"/>
            <a:ext cx="3463160" cy="1009753"/>
            <a:chOff x="620110" y="2564520"/>
            <a:chExt cx="2417380" cy="142252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모서리가 둥근 직사각형 7"/>
            <p:cNvSpPr/>
            <p:nvPr/>
          </p:nvSpPr>
          <p:spPr>
            <a:xfrm>
              <a:off x="620110" y="2564520"/>
              <a:ext cx="2417380" cy="1035269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 err="1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가치있는</a:t>
              </a:r>
              <a:r>
                <a:rPr lang="ko-KR" altLang="en-US" sz="2000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 결과의 기대</a:t>
              </a:r>
              <a:endParaRPr lang="ko-KR" altLang="en-US" sz="2000" b="1" dirty="0">
                <a:solidFill>
                  <a:schemeClr val="bg1"/>
                </a:solidFill>
                <a:ea typeface="나눔바른고딕" panose="020B0603020101020101" pitchFamily="50" charset="-127"/>
              </a:endParaRPr>
            </a:p>
          </p:txBody>
        </p:sp>
        <p:sp>
          <p:nvSpPr>
            <p:cNvPr id="20" name="이등변 삼각형 19"/>
            <p:cNvSpPr/>
            <p:nvPr/>
          </p:nvSpPr>
          <p:spPr>
            <a:xfrm rot="10800000">
              <a:off x="1553320" y="3512079"/>
              <a:ext cx="550959" cy="474965"/>
            </a:xfrm>
            <a:prstGeom prst="triangl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ea typeface="나눔바른고딕" panose="020B0603020101020101" pitchFamily="50" charset="-127"/>
              </a:endParaRPr>
            </a:p>
          </p:txBody>
        </p:sp>
      </p:grpSp>
      <p:sp>
        <p:nvSpPr>
          <p:cNvPr id="25" name="모서리가 둥근 직사각형 24"/>
          <p:cNvSpPr/>
          <p:nvPr/>
        </p:nvSpPr>
        <p:spPr>
          <a:xfrm>
            <a:off x="4067506" y="2194952"/>
            <a:ext cx="1907627" cy="663775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커뮤니케이션</a:t>
            </a:r>
            <a:endParaRPr lang="ko-KR" altLang="en-US" sz="2000" b="1" dirty="0">
              <a:solidFill>
                <a:srgbClr val="002060"/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467710" y="2158168"/>
            <a:ext cx="3463160" cy="1009753"/>
            <a:chOff x="620110" y="2564520"/>
            <a:chExt cx="2417380" cy="142252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8" name="모서리가 둥근 직사각형 27"/>
            <p:cNvSpPr/>
            <p:nvPr/>
          </p:nvSpPr>
          <p:spPr>
            <a:xfrm>
              <a:off x="620110" y="2564520"/>
              <a:ext cx="2417380" cy="1035269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참신한</a:t>
              </a:r>
              <a:r>
                <a:rPr lang="en-US" altLang="ko-KR" sz="2000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+ </a:t>
              </a:r>
              <a:r>
                <a:rPr lang="ko-KR" altLang="en-US" sz="2000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신선한 아이디어</a:t>
              </a:r>
              <a:endParaRPr lang="ko-KR" altLang="en-US" sz="2000" b="1" dirty="0">
                <a:solidFill>
                  <a:schemeClr val="bg1"/>
                </a:solidFill>
                <a:ea typeface="나눔바른고딕" panose="020B0603020101020101" pitchFamily="50" charset="-127"/>
              </a:endParaRPr>
            </a:p>
          </p:txBody>
        </p:sp>
        <p:sp>
          <p:nvSpPr>
            <p:cNvPr id="29" name="이등변 삼각형 28"/>
            <p:cNvSpPr/>
            <p:nvPr/>
          </p:nvSpPr>
          <p:spPr>
            <a:xfrm rot="10800000">
              <a:off x="1553320" y="3512079"/>
              <a:ext cx="550959" cy="474965"/>
            </a:xfrm>
            <a:prstGeom prst="triangl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467710" y="1249971"/>
            <a:ext cx="3463160" cy="1009753"/>
            <a:chOff x="620110" y="2564520"/>
            <a:chExt cx="2417380" cy="142252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1" name="모서리가 둥근 직사각형 30"/>
            <p:cNvSpPr/>
            <p:nvPr/>
          </p:nvSpPr>
          <p:spPr>
            <a:xfrm>
              <a:off x="620110" y="2564520"/>
              <a:ext cx="2417380" cy="1035269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 smtClean="0">
                  <a:solidFill>
                    <a:schemeClr val="bg1"/>
                  </a:solidFill>
                  <a:ea typeface="나눔바른고딕" panose="020B0603020101020101" pitchFamily="50" charset="-127"/>
                </a:rPr>
                <a:t>명확한 목표</a:t>
              </a:r>
              <a:endParaRPr lang="ko-KR" altLang="en-US" sz="2000" b="1" dirty="0">
                <a:solidFill>
                  <a:schemeClr val="bg1"/>
                </a:solidFill>
                <a:ea typeface="나눔바른고딕" panose="020B0603020101020101" pitchFamily="50" charset="-127"/>
              </a:endParaRPr>
            </a:p>
          </p:txBody>
        </p:sp>
        <p:sp>
          <p:nvSpPr>
            <p:cNvPr id="32" name="이등변 삼각형 31"/>
            <p:cNvSpPr/>
            <p:nvPr/>
          </p:nvSpPr>
          <p:spPr>
            <a:xfrm rot="10800000">
              <a:off x="1553320" y="3512079"/>
              <a:ext cx="550959" cy="474965"/>
            </a:xfrm>
            <a:prstGeom prst="triangl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ea typeface="나눔바른고딕" panose="020B0603020101020101" pitchFamily="50" charset="-127"/>
              </a:endParaRPr>
            </a:p>
          </p:txBody>
        </p:sp>
      </p:grpSp>
      <p:sp>
        <p:nvSpPr>
          <p:cNvPr id="34" name="모서리가 둥근 직사각형 33"/>
          <p:cNvSpPr/>
          <p:nvPr/>
        </p:nvSpPr>
        <p:spPr>
          <a:xfrm>
            <a:off x="7394110" y="2194952"/>
            <a:ext cx="1313792" cy="663775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 smtClean="0">
                <a:solidFill>
                  <a:srgbClr val="002060"/>
                </a:solidFill>
                <a:ea typeface="나눔바른고딕" panose="020B0603020101020101" pitchFamily="50" charset="-127"/>
              </a:rPr>
              <a:t>트렌드</a:t>
            </a:r>
            <a:endParaRPr lang="ko-KR" altLang="en-US" sz="2000" b="1" dirty="0">
              <a:solidFill>
                <a:srgbClr val="002060"/>
              </a:solidFill>
              <a:ea typeface="나눔바른고딕" panose="020B0603020101020101" pitchFamily="50" charset="-127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4593021" y="2982904"/>
            <a:ext cx="3941379" cy="162803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평가기준을 가지고 진행</a:t>
            </a:r>
            <a:endParaRPr lang="en-US" altLang="ko-KR" dirty="0" smtClean="0">
              <a:solidFill>
                <a:srgbClr val="002060"/>
              </a:solidFill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객관적 자료 취합</a:t>
            </a:r>
            <a:endParaRPr lang="en-US" altLang="ko-KR" dirty="0" smtClean="0">
              <a:solidFill>
                <a:srgbClr val="002060"/>
              </a:solidFill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구체적 방향 제시</a:t>
            </a:r>
            <a:endParaRPr lang="en-US" altLang="ko-KR" dirty="0" smtClean="0">
              <a:solidFill>
                <a:srgbClr val="002060"/>
              </a:solidFill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목적을 염두에 두고 제작</a:t>
            </a:r>
            <a:endParaRPr lang="en-US" altLang="ko-KR" dirty="0" smtClean="0">
              <a:solidFill>
                <a:srgbClr val="002060"/>
              </a:solidFill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철저하게 외부적 관점</a:t>
            </a:r>
            <a:endParaRPr lang="en-US" altLang="ko-KR" dirty="0" smtClean="0">
              <a:solidFill>
                <a:srgbClr val="002060"/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6027687" y="2194952"/>
            <a:ext cx="1313792" cy="861953"/>
            <a:chOff x="6027687" y="2194952"/>
            <a:chExt cx="1313792" cy="861953"/>
          </a:xfrm>
        </p:grpSpPr>
        <p:sp>
          <p:nvSpPr>
            <p:cNvPr id="33" name="모서리가 둥근 직사각형 32"/>
            <p:cNvSpPr/>
            <p:nvPr/>
          </p:nvSpPr>
          <p:spPr>
            <a:xfrm>
              <a:off x="6027687" y="2194952"/>
              <a:ext cx="1313792" cy="663775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 smtClean="0">
                  <a:solidFill>
                    <a:srgbClr val="002060"/>
                  </a:solidFill>
                  <a:ea typeface="나눔바른고딕" panose="020B0603020101020101" pitchFamily="50" charset="-127"/>
                </a:rPr>
                <a:t>벤치마킹</a:t>
              </a:r>
              <a:endParaRPr lang="ko-KR" altLang="en-US" sz="2000" b="1" dirty="0">
                <a:solidFill>
                  <a:srgbClr val="002060"/>
                </a:solidFill>
                <a:ea typeface="나눔바른고딕" panose="020B0603020101020101" pitchFamily="50" charset="-127"/>
              </a:endParaRPr>
            </a:p>
          </p:txBody>
        </p:sp>
        <p:sp>
          <p:nvSpPr>
            <p:cNvPr id="5" name="이등변 삼각형 4"/>
            <p:cNvSpPr/>
            <p:nvPr/>
          </p:nvSpPr>
          <p:spPr>
            <a:xfrm rot="10800000">
              <a:off x="6465994" y="2782018"/>
              <a:ext cx="437177" cy="274887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7195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42822" y="363452"/>
            <a:ext cx="5616624" cy="5037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아이디어 도출</a:t>
            </a:r>
            <a:endParaRPr lang="da-DK" altLang="ko-KR" sz="32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2818" y="787346"/>
            <a:ext cx="6442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웹에대한</a:t>
            </a:r>
            <a:r>
              <a:rPr lang="ko-KR" altLang="en-US" sz="1400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간단한 정의</a:t>
            </a:r>
            <a:endParaRPr lang="en-US" altLang="ko-KR" sz="1400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1713186" y="1597088"/>
            <a:ext cx="4997670" cy="114488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err="1" smtClean="0">
                <a:solidFill>
                  <a:srgbClr val="002060"/>
                </a:solidFill>
                <a:ea typeface="나눔바른고딕" panose="020B0603020101020101" pitchFamily="50" charset="-127"/>
              </a:rPr>
              <a:t>브레인스토밍</a:t>
            </a:r>
            <a:endParaRPr lang="ko-KR" altLang="en-US" sz="3200" b="1" dirty="0">
              <a:solidFill>
                <a:srgbClr val="002060"/>
              </a:solidFill>
              <a:ea typeface="나눔바른고딕" panose="020B0603020101020101" pitchFamily="50" charset="-127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1713186" y="2969918"/>
            <a:ext cx="4997670" cy="114488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 smtClean="0">
                <a:solidFill>
                  <a:srgbClr val="002060"/>
                </a:solidFill>
                <a:ea typeface="나눔바른고딕" panose="020B0603020101020101" pitchFamily="50" charset="-127"/>
              </a:rPr>
              <a:t>K J</a:t>
            </a:r>
            <a:endParaRPr lang="ko-KR" altLang="en-US" sz="3200" b="1" dirty="0">
              <a:solidFill>
                <a:srgbClr val="002060"/>
              </a:solidFill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8466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42822" y="363452"/>
            <a:ext cx="5616624" cy="5037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defRPr/>
            </a:pPr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아이디어 </a:t>
            </a:r>
            <a:r>
              <a:rPr lang="ko-KR" altLang="en-US" sz="3200" b="1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rPr>
              <a:t>도출법</a:t>
            </a:r>
            <a:endParaRPr lang="da-DK" altLang="ko-KR" sz="3200" b="1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ahoma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2818" y="787346"/>
            <a:ext cx="6442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solidFill>
                  <a:schemeClr val="accent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브레인스토밍</a:t>
            </a:r>
            <a:endParaRPr lang="en-US" altLang="ko-KR" sz="1400" dirty="0" smtClean="0">
              <a:solidFill>
                <a:schemeClr val="accent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154496"/>
            <a:ext cx="5856028" cy="4179504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786" y="1154497"/>
            <a:ext cx="5572669" cy="4179504"/>
          </a:xfrm>
          <a:prstGeom prst="rect">
            <a:avLst/>
          </a:prstGeom>
        </p:spPr>
      </p:pic>
      <p:sp>
        <p:nvSpPr>
          <p:cNvPr id="15" name="모서리가 둥근 직사각형 14"/>
          <p:cNvSpPr/>
          <p:nvPr/>
        </p:nvSpPr>
        <p:spPr>
          <a:xfrm>
            <a:off x="1492469" y="2559265"/>
            <a:ext cx="6268559" cy="1350583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주의사항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:</a:t>
            </a:r>
          </a:p>
          <a:p>
            <a:pPr algn="ctr"/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반론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/ </a:t>
            </a:r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숨기거나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/ </a:t>
            </a:r>
            <a:r>
              <a:rPr lang="ko-KR" altLang="en-US" sz="2400" b="1" dirty="0" err="1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제시어에</a:t>
            </a:r>
            <a:r>
              <a:rPr lang="ko-KR" altLang="en-US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 문제삼지 않는다</a:t>
            </a:r>
            <a:r>
              <a:rPr lang="en-US" altLang="ko-KR" sz="2400" b="1" dirty="0" smtClean="0">
                <a:solidFill>
                  <a:schemeClr val="accent1">
                    <a:lumMod val="50000"/>
                  </a:schemeClr>
                </a:solidFill>
                <a:ea typeface="나눔바른고딕" panose="020B0603020101020101" pitchFamily="50" charset="-127"/>
              </a:rPr>
              <a:t>.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323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631</TotalTime>
  <Words>263</Words>
  <Application>Microsoft Macintosh PowerPoint</Application>
  <PresentationFormat>화면 슬라이드 쇼(4:3)</PresentationFormat>
  <Paragraphs>92</Paragraphs>
  <Slides>12</Slides>
  <Notes>0</Notes>
  <HiddenSlides>1</HiddenSlides>
  <MMClips>0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나눔바른고딕</vt:lpstr>
      <vt:lpstr>맑은 고딕</vt:lpstr>
      <vt:lpstr>Arial</vt:lpstr>
      <vt:lpstr>Calibri</vt:lpstr>
      <vt:lpstr>Calibri Light</vt:lpstr>
      <vt:lpstr>Tahoma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do i</dc:creator>
  <cp:lastModifiedBy>Microsoft Office 사용자</cp:lastModifiedBy>
  <cp:revision>26</cp:revision>
  <dcterms:created xsi:type="dcterms:W3CDTF">2015-06-21T09:46:05Z</dcterms:created>
  <dcterms:modified xsi:type="dcterms:W3CDTF">2017-11-12T15:18:35Z</dcterms:modified>
</cp:coreProperties>
</file>

<file path=docProps/thumbnail.jpeg>
</file>